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62" r:id="rId6"/>
    <p:sldId id="261" r:id="rId7"/>
  </p:sldIdLst>
  <p:sldSz cx="6858000" cy="9906000" type="A4"/>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9CDC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0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6E851-B821-4354-B503-1A77D11E1567}" type="datetimeFigureOut">
              <a:rPr lang="fr-FR" smtClean="0"/>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0FCEC2-10F4-4A32-BC4E-8DD3D5B0A3F6}" type="slidenum">
              <a:rPr lang="fr-FR" smtClean="0"/>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C0FA2EE-8060-47A9-88BF-03AB7D658597}" type="slidenum">
              <a:rPr lang="fr-FR" smtClean="0"/>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C19A7382-1F72-45B3-A0A5-17D2158A9E6D}"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604E2B-0211-4F8D-9F77-EBDA2663FCD7}" type="slidenum">
              <a:rPr lang="fr-FR" smtClean="0"/>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Date Placeholder 3"/>
          <p:cNvSpPr>
            <a:spLocks noGrp="1"/>
          </p:cNvSpPr>
          <p:nvPr>
            <p:ph type="dt" sz="half" idx="10"/>
          </p:nvPr>
        </p:nvSpPr>
        <p:spPr/>
        <p:txBody>
          <a:bodyPr/>
          <a:lstStyle/>
          <a:p>
            <a:fld id="{C19A7382-1F72-45B3-A0A5-17D2158A9E6D}"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604E2B-0211-4F8D-9F77-EBDA2663FCD7}" type="slidenum">
              <a:rPr lang="fr-FR" smtClean="0"/>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Date Placeholder 3"/>
          <p:cNvSpPr>
            <a:spLocks noGrp="1"/>
          </p:cNvSpPr>
          <p:nvPr>
            <p:ph type="dt" sz="half" idx="10"/>
          </p:nvPr>
        </p:nvSpPr>
        <p:spPr/>
        <p:txBody>
          <a:bodyPr/>
          <a:lstStyle/>
          <a:p>
            <a:fld id="{C19A7382-1F72-45B3-A0A5-17D2158A9E6D}"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604E2B-0211-4F8D-9F77-EBDA2663FCD7}" type="slidenum">
              <a:rPr lang="fr-FR" smtClean="0"/>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Date Placeholder 3"/>
          <p:cNvSpPr>
            <a:spLocks noGrp="1"/>
          </p:cNvSpPr>
          <p:nvPr>
            <p:ph type="dt" sz="half" idx="10"/>
          </p:nvPr>
        </p:nvSpPr>
        <p:spPr/>
        <p:txBody>
          <a:bodyPr/>
          <a:lstStyle/>
          <a:p>
            <a:fld id="{C19A7382-1F72-45B3-A0A5-17D2158A9E6D}"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604E2B-0211-4F8D-9F77-EBDA2663FCD7}" type="slidenum">
              <a:rPr lang="fr-FR" smtClean="0"/>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endParaRPr lang="fr-FR"/>
          </a:p>
        </p:txBody>
      </p:sp>
      <p:sp>
        <p:nvSpPr>
          <p:cNvPr id="4" name="Date Placeholder 3"/>
          <p:cNvSpPr>
            <a:spLocks noGrp="1"/>
          </p:cNvSpPr>
          <p:nvPr>
            <p:ph type="dt" sz="half" idx="10"/>
          </p:nvPr>
        </p:nvSpPr>
        <p:spPr/>
        <p:txBody>
          <a:bodyPr/>
          <a:lstStyle/>
          <a:p>
            <a:fld id="{C19A7382-1F72-45B3-A0A5-17D2158A9E6D}" type="datetimeFigureOut">
              <a:rPr lang="fr-FR" smtClean="0"/>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8604E2B-0211-4F8D-9F77-EBDA2663FCD7}" type="slidenum">
              <a:rPr lang="fr-FR" smtClean="0"/>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5" name="Date Placeholder 4"/>
          <p:cNvSpPr>
            <a:spLocks noGrp="1"/>
          </p:cNvSpPr>
          <p:nvPr>
            <p:ph type="dt" sz="half" idx="10"/>
          </p:nvPr>
        </p:nvSpPr>
        <p:spPr/>
        <p:txBody>
          <a:bodyPr/>
          <a:lstStyle/>
          <a:p>
            <a:fld id="{C19A7382-1F72-45B3-A0A5-17D2158A9E6D}" type="datetimeFigureOut">
              <a:rPr lang="fr-FR" smtClean="0"/>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604E2B-0211-4F8D-9F77-EBDA2663FCD7}" type="slidenum">
              <a:rPr lang="fr-FR" smtClean="0"/>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endParaRPr lang="fr-F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endParaRPr lang="fr-F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7" name="Date Placeholder 6"/>
          <p:cNvSpPr>
            <a:spLocks noGrp="1"/>
          </p:cNvSpPr>
          <p:nvPr>
            <p:ph type="dt" sz="half" idx="10"/>
          </p:nvPr>
        </p:nvSpPr>
        <p:spPr/>
        <p:txBody>
          <a:bodyPr/>
          <a:lstStyle/>
          <a:p>
            <a:fld id="{C19A7382-1F72-45B3-A0A5-17D2158A9E6D}" type="datetimeFigureOut">
              <a:rPr lang="fr-FR" smtClean="0"/>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8604E2B-0211-4F8D-9F77-EBDA2663FCD7}" type="slidenum">
              <a:rPr lang="fr-FR" smtClean="0"/>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19A7382-1F72-45B3-A0A5-17D2158A9E6D}" type="datetimeFigureOut">
              <a:rPr lang="fr-FR" smtClean="0"/>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8604E2B-0211-4F8D-9F77-EBDA2663FCD7}" type="slidenum">
              <a:rPr lang="fr-FR" smtClean="0"/>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A7382-1F72-45B3-A0A5-17D2158A9E6D}" type="datetimeFigureOut">
              <a:rPr lang="fr-FR" smtClean="0"/>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8604E2B-0211-4F8D-9F77-EBDA2663FCD7}" type="slidenum">
              <a:rPr lang="fr-FR" smtClean="0"/>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endParaRPr lang="fr-FR"/>
          </a:p>
        </p:txBody>
      </p:sp>
      <p:sp>
        <p:nvSpPr>
          <p:cNvPr id="5" name="Date Placeholder 4"/>
          <p:cNvSpPr>
            <a:spLocks noGrp="1"/>
          </p:cNvSpPr>
          <p:nvPr>
            <p:ph type="dt" sz="half" idx="10"/>
          </p:nvPr>
        </p:nvSpPr>
        <p:spPr/>
        <p:txBody>
          <a:bodyPr/>
          <a:lstStyle/>
          <a:p>
            <a:fld id="{C19A7382-1F72-45B3-A0A5-17D2158A9E6D}" type="datetimeFigureOut">
              <a:rPr lang="fr-FR" smtClean="0"/>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604E2B-0211-4F8D-9F77-EBDA2663FCD7}" type="slidenum">
              <a:rPr lang="fr-FR" smtClean="0"/>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endParaRPr lang="fr-FR"/>
          </a:p>
        </p:txBody>
      </p:sp>
      <p:sp>
        <p:nvSpPr>
          <p:cNvPr id="5" name="Date Placeholder 4"/>
          <p:cNvSpPr>
            <a:spLocks noGrp="1"/>
          </p:cNvSpPr>
          <p:nvPr>
            <p:ph type="dt" sz="half" idx="10"/>
          </p:nvPr>
        </p:nvSpPr>
        <p:spPr/>
        <p:txBody>
          <a:bodyPr/>
          <a:lstStyle/>
          <a:p>
            <a:fld id="{C19A7382-1F72-45B3-A0A5-17D2158A9E6D}" type="datetimeFigureOut">
              <a:rPr lang="fr-FR" smtClean="0"/>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8604E2B-0211-4F8D-9F77-EBDA2663FCD7}" type="slidenum">
              <a:rPr lang="fr-FR" smtClean="0"/>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19A7382-1F72-45B3-A0A5-17D2158A9E6D}" type="datetimeFigureOut">
              <a:rPr lang="fr-FR" smtClean="0"/>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8604E2B-0211-4F8D-9F77-EBDA2663FCD7}" type="slidenum">
              <a:rPr lang="fr-FR" smtClean="0"/>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www.facebook.com/meteoburkina" TargetMode="External"/><Relationship Id="rId1" Type="http://schemas.openxmlformats.org/officeDocument/2006/relationships/hyperlink" Target="http://www.meteoburkina.b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6858000" cy="938873"/>
          </a:xfrm>
          <a:prstGeom prst="rect">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Résultats de la PRESASS, édition 2024</a:t>
            </a:r>
            <a:endParaRPr lang="fr-FR" sz="2400" b="1" dirty="0"/>
          </a:p>
          <a:p>
            <a:pPr algn="ctr"/>
            <a:r>
              <a:rPr lang="fr-FR" b="1" dirty="0"/>
              <a:t>AGENCE NATIONALE DE LA METEOROLOGIE</a:t>
            </a:r>
            <a:endParaRPr lang="fr-FR" b="1" dirty="0"/>
          </a:p>
        </p:txBody>
      </p:sp>
      <p:sp>
        <p:nvSpPr>
          <p:cNvPr id="4" name="ZoneTexte 3"/>
          <p:cNvSpPr txBox="1"/>
          <p:nvPr/>
        </p:nvSpPr>
        <p:spPr>
          <a:xfrm>
            <a:off x="448136" y="1994034"/>
            <a:ext cx="5943599" cy="584775"/>
          </a:xfrm>
          <a:prstGeom prst="rect">
            <a:avLst/>
          </a:prstGeom>
          <a:noFill/>
        </p:spPr>
        <p:txBody>
          <a:bodyPr wrap="square" rtlCol="0">
            <a:spAutoFit/>
          </a:bodyPr>
          <a:lstStyle/>
          <a:p>
            <a:pPr algn="ctr"/>
            <a:r>
              <a:rPr lang="fr-FR" sz="1600" b="1" dirty="0"/>
              <a:t>Bulletin de prévision saisonnière des caractéristiques agro climatiques de la campagne 2024</a:t>
            </a:r>
            <a:endParaRPr lang="fr-FR" sz="1600" b="1" dirty="0"/>
          </a:p>
        </p:txBody>
      </p:sp>
      <p:sp>
        <p:nvSpPr>
          <p:cNvPr id="13" name="ZoneTexte 12"/>
          <p:cNvSpPr txBox="1"/>
          <p:nvPr/>
        </p:nvSpPr>
        <p:spPr>
          <a:xfrm>
            <a:off x="182700" y="2762625"/>
            <a:ext cx="6605308" cy="2002728"/>
          </a:xfrm>
          <a:prstGeom prst="rect">
            <a:avLst/>
          </a:prstGeom>
          <a:noFill/>
        </p:spPr>
        <p:txBody>
          <a:bodyPr wrap="square" rtlCol="0">
            <a:spAutoFit/>
          </a:bodyPr>
          <a:lstStyle/>
          <a:p>
            <a:pPr algn="just">
              <a:lnSpc>
                <a:spcPct val="150000"/>
              </a:lnSpc>
            </a:pPr>
            <a:r>
              <a:rPr lang="fr-FR" sz="1200" dirty="0"/>
              <a:t>Pour la période de juin-juillet-août 2024, il est attendu comparativement à la période de référence (1991-2020) :</a:t>
            </a:r>
            <a:endParaRPr lang="fr-FR" sz="1200" dirty="0"/>
          </a:p>
          <a:p>
            <a:pPr marL="171450" indent="-171450" algn="just">
              <a:lnSpc>
                <a:spcPct val="150000"/>
              </a:lnSpc>
              <a:buFont typeface="Arial" panose="020B0604020202020204" pitchFamily="34" charset="0"/>
              <a:buChar char="•"/>
            </a:pPr>
            <a:r>
              <a:rPr lang="fr-FR" sz="1200" dirty="0"/>
              <a:t>dans la zone 1, des cumuls pluviométriques excédentaires avec une tendance normale </a:t>
            </a:r>
            <a:r>
              <a:rPr lang="fr-FR" sz="1200" b="1" dirty="0"/>
              <a:t>(figure 1)</a:t>
            </a:r>
            <a:r>
              <a:rPr lang="fr-FR" sz="1200" dirty="0"/>
              <a:t>.</a:t>
            </a:r>
            <a:endParaRPr lang="fr-FR" sz="1200" dirty="0"/>
          </a:p>
          <a:p>
            <a:pPr marL="171450" indent="-171450" algn="just">
              <a:lnSpc>
                <a:spcPct val="150000"/>
              </a:lnSpc>
              <a:buFont typeface="Arial" panose="020B0604020202020204" pitchFamily="34" charset="0"/>
              <a:buChar char="•"/>
            </a:pPr>
            <a:r>
              <a:rPr lang="fr-FR" sz="1200" dirty="0"/>
              <a:t>dans la zone 2, une situation pluviométrique proche de la normale avec une tendance déficitaire(</a:t>
            </a:r>
            <a:r>
              <a:rPr lang="fr-FR" sz="1200" b="1" dirty="0"/>
              <a:t>figure 1 </a:t>
            </a:r>
            <a:r>
              <a:rPr lang="fr-FR" sz="1200" dirty="0"/>
              <a:t>).</a:t>
            </a:r>
            <a:endParaRPr lang="fr-FR" sz="1200" dirty="0"/>
          </a:p>
          <a:p>
            <a:pPr algn="just">
              <a:lnSpc>
                <a:spcPct val="150000"/>
              </a:lnSpc>
            </a:pPr>
            <a:r>
              <a:rPr lang="fr-FR" sz="1200" dirty="0"/>
              <a:t>Pour la période de juillet-août-septembre, des cumuls pluviométriques excédentaires avec une tendance normale sont prévus sur toute l’étendue du territoire (</a:t>
            </a:r>
            <a:r>
              <a:rPr lang="fr-FR" sz="1200" b="1" dirty="0"/>
              <a:t>figure 2 </a:t>
            </a:r>
            <a:r>
              <a:rPr lang="fr-FR" sz="1200" dirty="0"/>
              <a:t>).</a:t>
            </a:r>
            <a:endParaRPr lang="fr-FR" sz="1200" dirty="0"/>
          </a:p>
        </p:txBody>
      </p:sp>
      <p:sp>
        <p:nvSpPr>
          <p:cNvPr id="3" name="ZoneTexte 2"/>
          <p:cNvSpPr txBox="1"/>
          <p:nvPr/>
        </p:nvSpPr>
        <p:spPr>
          <a:xfrm>
            <a:off x="252692" y="2525209"/>
            <a:ext cx="3407408" cy="307777"/>
          </a:xfrm>
          <a:prstGeom prst="rect">
            <a:avLst/>
          </a:prstGeom>
          <a:noFill/>
        </p:spPr>
        <p:txBody>
          <a:bodyPr wrap="none" rtlCol="0">
            <a:spAutoFit/>
          </a:bodyPr>
          <a:lstStyle/>
          <a:p>
            <a:pPr marL="400050" indent="-400050">
              <a:buFont typeface="+mj-lt"/>
              <a:buAutoNum type="romanUcPeriod"/>
            </a:pPr>
            <a:r>
              <a:rPr lang="fr-FR" sz="1400" b="1" dirty="0"/>
              <a:t>Prévision des cumuls pluviométriques</a:t>
            </a:r>
            <a:endParaRPr lang="fr-FR" sz="1400" b="1" dirty="0"/>
          </a:p>
        </p:txBody>
      </p:sp>
      <p:sp>
        <p:nvSpPr>
          <p:cNvPr id="18" name="ZoneTexte 17"/>
          <p:cNvSpPr txBox="1"/>
          <p:nvPr/>
        </p:nvSpPr>
        <p:spPr>
          <a:xfrm>
            <a:off x="64477" y="7874675"/>
            <a:ext cx="6723531" cy="1725729"/>
          </a:xfrm>
          <a:prstGeom prst="rect">
            <a:avLst/>
          </a:prstGeom>
          <a:noFill/>
        </p:spPr>
        <p:txBody>
          <a:bodyPr wrap="square" rtlCol="0">
            <a:spAutoFit/>
          </a:bodyPr>
          <a:lstStyle/>
          <a:p>
            <a:pPr algn="just">
              <a:lnSpc>
                <a:spcPct val="150000"/>
              </a:lnSpc>
            </a:pPr>
            <a:r>
              <a:rPr lang="fr-FR" sz="1200" dirty="0"/>
              <a:t>Pour cette campagne agricole 2024, il est attendu dans la partie soudanienne du pays, un démarrage normal avec une tendance  tardive de la saison des pluies (zone 1 de la </a:t>
            </a:r>
            <a:r>
              <a:rPr lang="fr-FR" sz="1200" b="1" dirty="0"/>
              <a:t>figure 3</a:t>
            </a:r>
            <a:r>
              <a:rPr lang="fr-FR" sz="1200" dirty="0"/>
              <a:t>). Dans les parties soudano-sahélienne et sahélienne, les prévisions indiquent que l’on pourrait s’attendre à une installation précoce à normale de la saison des pluies(zone 2 de la </a:t>
            </a:r>
            <a:r>
              <a:rPr lang="fr-FR" sz="1200" b="1" dirty="0"/>
              <a:t>figure 3</a:t>
            </a:r>
            <a:r>
              <a:rPr lang="fr-FR" sz="1200" dirty="0"/>
              <a:t>).</a:t>
            </a:r>
            <a:endParaRPr lang="fr-FR" sz="1200" dirty="0"/>
          </a:p>
          <a:p>
            <a:pPr algn="just">
              <a:lnSpc>
                <a:spcPct val="150000"/>
              </a:lnSpc>
            </a:pPr>
            <a:r>
              <a:rPr lang="fr-FR" sz="1200" dirty="0"/>
              <a:t>En ce qui concerne la fin de la saison des pluies, elle pourrait être tardive avec une tendance normale sur tout le pays, comparativement aux moyennes établies sur la période de référence 1991-2020 (</a:t>
            </a:r>
            <a:r>
              <a:rPr lang="fr-FR" sz="1200" b="1" dirty="0"/>
              <a:t>figure 4</a:t>
            </a:r>
            <a:r>
              <a:rPr lang="fr-FR" sz="1200" dirty="0"/>
              <a:t>).</a:t>
            </a:r>
            <a:endParaRPr lang="fr-FR" sz="1200" dirty="0"/>
          </a:p>
        </p:txBody>
      </p:sp>
      <p:sp>
        <p:nvSpPr>
          <p:cNvPr id="19" name="ZoneTexte 18"/>
          <p:cNvSpPr txBox="1"/>
          <p:nvPr/>
        </p:nvSpPr>
        <p:spPr>
          <a:xfrm>
            <a:off x="213765" y="7597802"/>
            <a:ext cx="3889270" cy="307777"/>
          </a:xfrm>
          <a:prstGeom prst="rect">
            <a:avLst/>
          </a:prstGeom>
          <a:noFill/>
        </p:spPr>
        <p:txBody>
          <a:bodyPr wrap="none" rtlCol="0">
            <a:spAutoFit/>
          </a:bodyPr>
          <a:lstStyle/>
          <a:p>
            <a:pPr marL="400050" indent="-400050">
              <a:buFont typeface="+mj-lt"/>
              <a:buAutoNum type="romanUcPeriod" startAt="2"/>
            </a:pPr>
            <a:r>
              <a:rPr lang="fr-FR" sz="1400" b="1" dirty="0"/>
              <a:t>Prévision des dates de début et de fin saison</a:t>
            </a:r>
            <a:endParaRPr lang="fr-FR" sz="1400" b="1" dirty="0"/>
          </a:p>
        </p:txBody>
      </p:sp>
      <p:sp>
        <p:nvSpPr>
          <p:cNvPr id="5" name="ZoneTexte 4"/>
          <p:cNvSpPr txBox="1"/>
          <p:nvPr/>
        </p:nvSpPr>
        <p:spPr>
          <a:xfrm>
            <a:off x="4838787" y="2254989"/>
            <a:ext cx="878767" cy="276999"/>
          </a:xfrm>
          <a:prstGeom prst="rect">
            <a:avLst/>
          </a:prstGeom>
          <a:noFill/>
        </p:spPr>
        <p:txBody>
          <a:bodyPr wrap="none" rtlCol="0">
            <a:spAutoFit/>
          </a:bodyPr>
          <a:lstStyle/>
          <a:p>
            <a:r>
              <a:rPr lang="fr-FR" sz="1200" b="1" dirty="0"/>
              <a:t>(Mai 2024)</a:t>
            </a:r>
            <a:endParaRPr lang="fr-FR" sz="1200" b="1" dirty="0"/>
          </a:p>
        </p:txBody>
      </p:sp>
      <p:sp>
        <p:nvSpPr>
          <p:cNvPr id="6" name="Rectangle 5"/>
          <p:cNvSpPr/>
          <p:nvPr/>
        </p:nvSpPr>
        <p:spPr>
          <a:xfrm>
            <a:off x="3281114" y="9601200"/>
            <a:ext cx="37417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1</a:t>
            </a:r>
            <a:endParaRPr lang="fr-FR" sz="1200" dirty="0"/>
          </a:p>
        </p:txBody>
      </p:sp>
      <p:pic>
        <p:nvPicPr>
          <p:cNvPr id="22" name="Image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97077" y="926317"/>
            <a:ext cx="1403568" cy="967786"/>
          </a:xfrm>
          <a:prstGeom prst="rect">
            <a:avLst/>
          </a:prstGeom>
        </p:spPr>
      </p:pic>
      <p:grpSp>
        <p:nvGrpSpPr>
          <p:cNvPr id="11" name="Groupe 10"/>
          <p:cNvGrpSpPr/>
          <p:nvPr/>
        </p:nvGrpSpPr>
        <p:grpSpPr>
          <a:xfrm>
            <a:off x="230872" y="7152715"/>
            <a:ext cx="6338638" cy="429346"/>
            <a:chOff x="230872" y="7063815"/>
            <a:chExt cx="6338638" cy="429346"/>
          </a:xfrm>
        </p:grpSpPr>
        <p:sp>
          <p:nvSpPr>
            <p:cNvPr id="17" name="ZoneTexte 16"/>
            <p:cNvSpPr txBox="1"/>
            <p:nvPr/>
          </p:nvSpPr>
          <p:spPr>
            <a:xfrm>
              <a:off x="230872" y="7077663"/>
              <a:ext cx="3132505" cy="415498"/>
            </a:xfrm>
            <a:prstGeom prst="rect">
              <a:avLst/>
            </a:prstGeom>
            <a:noFill/>
          </p:spPr>
          <p:txBody>
            <a:bodyPr wrap="square" rtlCol="0">
              <a:spAutoFit/>
            </a:bodyPr>
            <a:lstStyle/>
            <a:p>
              <a:r>
                <a:rPr lang="fr-FR" sz="1050" b="1" u="sng" dirty="0"/>
                <a:t>Figure 1</a:t>
              </a:r>
              <a:r>
                <a:rPr lang="fr-FR" sz="1050" b="1" dirty="0"/>
                <a:t> </a:t>
              </a:r>
              <a:r>
                <a:rPr lang="fr-FR" sz="1050" b="1" i="1" dirty="0"/>
                <a:t>: </a:t>
              </a:r>
              <a:r>
                <a:rPr lang="fr-FR" sz="1000" b="1" i="1" dirty="0"/>
                <a:t>P</a:t>
              </a:r>
              <a:r>
                <a:rPr lang="fr-FR" sz="1000" i="1" dirty="0"/>
                <a:t>révision des cumuls pluviométriques pour la période Juin à Août 2024.</a:t>
              </a:r>
              <a:endParaRPr lang="fr-FR" sz="1000" i="1" dirty="0"/>
            </a:p>
          </p:txBody>
        </p:sp>
        <p:sp>
          <p:nvSpPr>
            <p:cNvPr id="16" name="ZoneTexte 15"/>
            <p:cNvSpPr txBox="1"/>
            <p:nvPr/>
          </p:nvSpPr>
          <p:spPr>
            <a:xfrm>
              <a:off x="3281114" y="7063815"/>
              <a:ext cx="3288396" cy="415498"/>
            </a:xfrm>
            <a:prstGeom prst="rect">
              <a:avLst/>
            </a:prstGeom>
            <a:noFill/>
          </p:spPr>
          <p:txBody>
            <a:bodyPr wrap="square" rtlCol="0">
              <a:spAutoFit/>
            </a:bodyPr>
            <a:lstStyle/>
            <a:p>
              <a:r>
                <a:rPr lang="fr-FR" sz="1050" b="1" u="sng" dirty="0"/>
                <a:t>Figure 2</a:t>
              </a:r>
              <a:r>
                <a:rPr lang="fr-FR" sz="1050" b="1" dirty="0"/>
                <a:t> </a:t>
              </a:r>
              <a:r>
                <a:rPr lang="fr-FR" sz="1050" b="1" i="1" dirty="0"/>
                <a:t>: </a:t>
              </a:r>
              <a:r>
                <a:rPr lang="fr-FR" sz="1000" i="1" dirty="0"/>
                <a:t>Prévision des cumuls pluviométriques pour la période Juillet à Septembre 2024.</a:t>
              </a:r>
              <a:endParaRPr lang="fr-FR" sz="1000" i="1" dirty="0"/>
            </a:p>
          </p:txBody>
        </p:sp>
      </p:grpSp>
      <p:pic>
        <p:nvPicPr>
          <p:cNvPr id="33" name="Image 32"/>
          <p:cNvPicPr/>
          <p:nvPr/>
        </p:nvPicPr>
        <p:blipFill>
          <a:blip r:embed="rId2"/>
          <a:stretch>
            <a:fillRect/>
          </a:stretch>
        </p:blipFill>
        <p:spPr bwMode="auto">
          <a:xfrm>
            <a:off x="1828800" y="1045613"/>
            <a:ext cx="1206554" cy="666834"/>
          </a:xfrm>
          <a:prstGeom prst="rect">
            <a:avLst/>
          </a:prstGeom>
        </p:spPr>
      </p:pic>
      <p:pic>
        <p:nvPicPr>
          <p:cNvPr id="34" name="Imag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633" y="978359"/>
            <a:ext cx="855671" cy="801343"/>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210" y="947759"/>
            <a:ext cx="856490" cy="920339"/>
          </a:xfrm>
          <a:prstGeom prst="rect">
            <a:avLst/>
          </a:prstGeom>
        </p:spPr>
      </p:pic>
      <p:grpSp>
        <p:nvGrpSpPr>
          <p:cNvPr id="39" name="Groupe 38"/>
          <p:cNvGrpSpPr/>
          <p:nvPr/>
        </p:nvGrpSpPr>
        <p:grpSpPr>
          <a:xfrm>
            <a:off x="201541" y="5012590"/>
            <a:ext cx="6272317" cy="2214754"/>
            <a:chOff x="201541" y="5012590"/>
            <a:chExt cx="6272317" cy="2214754"/>
          </a:xfrm>
        </p:grpSpPr>
        <p:grpSp>
          <p:nvGrpSpPr>
            <p:cNvPr id="35" name="Groupe 34"/>
            <p:cNvGrpSpPr/>
            <p:nvPr/>
          </p:nvGrpSpPr>
          <p:grpSpPr>
            <a:xfrm>
              <a:off x="201541" y="5012590"/>
              <a:ext cx="6272317" cy="2214754"/>
              <a:chOff x="201541" y="5012590"/>
              <a:chExt cx="6272317" cy="2214754"/>
            </a:xfrm>
          </p:grpSpPr>
          <p:pic>
            <p:nvPicPr>
              <p:cNvPr id="25" name="Imag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541" y="5012590"/>
                <a:ext cx="3108904" cy="2198484"/>
              </a:xfrm>
              <a:prstGeom prst="rect">
                <a:avLst/>
              </a:prstGeom>
            </p:spPr>
          </p:pic>
          <p:pic>
            <p:nvPicPr>
              <p:cNvPr id="27" name="Imag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3376" y="5027744"/>
                <a:ext cx="3110482" cy="2199600"/>
              </a:xfrm>
              <a:prstGeom prst="rect">
                <a:avLst/>
              </a:prstGeom>
            </p:spPr>
          </p:pic>
        </p:grpSp>
        <p:sp>
          <p:nvSpPr>
            <p:cNvPr id="36" name="Ellipse 35"/>
            <p:cNvSpPr/>
            <p:nvPr/>
          </p:nvSpPr>
          <p:spPr>
            <a:xfrm>
              <a:off x="1496764" y="5817703"/>
              <a:ext cx="332036" cy="29813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t>1</a:t>
              </a:r>
              <a:endParaRPr lang="fr-FR" sz="2000" b="1" dirty="0"/>
            </a:p>
          </p:txBody>
        </p:sp>
        <p:sp>
          <p:nvSpPr>
            <p:cNvPr id="37" name="Ellipse 36"/>
            <p:cNvSpPr/>
            <p:nvPr/>
          </p:nvSpPr>
          <p:spPr>
            <a:xfrm>
              <a:off x="553842" y="6727637"/>
              <a:ext cx="294297" cy="32250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2</a:t>
              </a:r>
              <a:endParaRPr lang="fr-FR" sz="2400" b="1" dirty="0"/>
            </a:p>
          </p:txBody>
        </p:sp>
        <p:sp>
          <p:nvSpPr>
            <p:cNvPr id="38" name="Ellipse 37"/>
            <p:cNvSpPr/>
            <p:nvPr/>
          </p:nvSpPr>
          <p:spPr>
            <a:xfrm>
              <a:off x="2158400" y="6306282"/>
              <a:ext cx="294297" cy="32250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2</a:t>
              </a:r>
              <a:endParaRPr lang="fr-FR" sz="2400" b="1"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169798" y="2700531"/>
            <a:ext cx="3193815" cy="430887"/>
          </a:xfrm>
          <a:prstGeom prst="rect">
            <a:avLst/>
          </a:prstGeom>
          <a:noFill/>
        </p:spPr>
        <p:txBody>
          <a:bodyPr wrap="square" rtlCol="0">
            <a:spAutoFit/>
          </a:bodyPr>
          <a:lstStyle/>
          <a:p>
            <a:r>
              <a:rPr lang="fr-FR" sz="1050" b="1" u="sng" dirty="0"/>
              <a:t>Figure 3 </a:t>
            </a:r>
            <a:r>
              <a:rPr lang="fr-FR" sz="1050" b="1" i="1" u="sng" dirty="0"/>
              <a:t>:</a:t>
            </a:r>
            <a:r>
              <a:rPr lang="fr-FR" sz="1050" b="1" u="sng" dirty="0"/>
              <a:t> </a:t>
            </a:r>
            <a:r>
              <a:rPr lang="fr-FR" sz="1050" b="1" i="1" u="sng" dirty="0"/>
              <a:t> </a:t>
            </a:r>
            <a:r>
              <a:rPr lang="fr-FR" sz="1050" i="1" dirty="0"/>
              <a:t>prévision des  dates d’installation de la saison pluvieuse pour la campagne 2024.</a:t>
            </a:r>
            <a:endParaRPr lang="fr-FR" sz="1050" i="1" dirty="0"/>
          </a:p>
        </p:txBody>
      </p:sp>
      <p:sp>
        <p:nvSpPr>
          <p:cNvPr id="13" name="ZoneTexte 12"/>
          <p:cNvSpPr txBox="1"/>
          <p:nvPr/>
        </p:nvSpPr>
        <p:spPr>
          <a:xfrm>
            <a:off x="87586" y="3715454"/>
            <a:ext cx="6596598" cy="2279727"/>
          </a:xfrm>
          <a:prstGeom prst="rect">
            <a:avLst/>
          </a:prstGeom>
          <a:noFill/>
        </p:spPr>
        <p:txBody>
          <a:bodyPr wrap="square" rtlCol="0">
            <a:spAutoFit/>
          </a:bodyPr>
          <a:lstStyle/>
          <a:p>
            <a:pPr algn="just">
              <a:lnSpc>
                <a:spcPct val="150000"/>
              </a:lnSpc>
            </a:pPr>
            <a:r>
              <a:rPr lang="fr-FR" sz="1200" dirty="0"/>
              <a:t>Des séquences sèches dont la durée pourrait être courte à normale, comparativement à la moyenne établie sur la période de référence 1991-2020, sont très probables sur la moitié Ouest du pays (zone 1 de la </a:t>
            </a:r>
            <a:r>
              <a:rPr lang="fr-FR" sz="1200" b="1" dirty="0"/>
              <a:t>figure 5)</a:t>
            </a:r>
            <a:r>
              <a:rPr lang="fr-FR" sz="1200" dirty="0"/>
              <a:t>. Tandis que sur la moitié Est, les prévisions indiquent que l’on pourrait s’attendre à l’avènement de séquence sèches dont la durée pourrait être longue à équivalente à la moyenne (zone 2 de la </a:t>
            </a:r>
            <a:r>
              <a:rPr lang="fr-FR" sz="1200" b="1" dirty="0"/>
              <a:t>figure 5</a:t>
            </a:r>
            <a:r>
              <a:rPr lang="fr-FR" sz="1200" dirty="0"/>
              <a:t>). </a:t>
            </a:r>
            <a:endParaRPr lang="fr-FR" sz="1200" dirty="0"/>
          </a:p>
          <a:p>
            <a:pPr algn="just">
              <a:lnSpc>
                <a:spcPct val="150000"/>
              </a:lnSpc>
            </a:pPr>
            <a:r>
              <a:rPr lang="fr-FR" sz="1200" dirty="0"/>
              <a:t>Aussi, vers la fin de la saison des pluies, il est attendu des séquences sèches dont la durée pourrait être longue à normale comparativement à la moyenne établie sur la période de référence 1991-2020 sur l’ensemble du pays (</a:t>
            </a:r>
            <a:r>
              <a:rPr lang="fr-FR" sz="1200" b="1" dirty="0"/>
              <a:t>figure 6</a:t>
            </a:r>
            <a:r>
              <a:rPr lang="fr-FR" sz="1200" dirty="0"/>
              <a:t>).</a:t>
            </a:r>
            <a:endParaRPr lang="fr-FR" sz="1200" dirty="0"/>
          </a:p>
        </p:txBody>
      </p:sp>
      <p:sp>
        <p:nvSpPr>
          <p:cNvPr id="14" name="ZoneTexte 13"/>
          <p:cNvSpPr txBox="1"/>
          <p:nvPr/>
        </p:nvSpPr>
        <p:spPr>
          <a:xfrm>
            <a:off x="252809" y="3430633"/>
            <a:ext cx="5764078" cy="307777"/>
          </a:xfrm>
          <a:prstGeom prst="rect">
            <a:avLst/>
          </a:prstGeom>
          <a:noFill/>
        </p:spPr>
        <p:txBody>
          <a:bodyPr wrap="none" rtlCol="0">
            <a:spAutoFit/>
          </a:bodyPr>
          <a:lstStyle/>
          <a:p>
            <a:pPr marL="400050" indent="-400050">
              <a:buFont typeface="+mj-lt"/>
              <a:buAutoNum type="romanUcPeriod" startAt="3"/>
            </a:pPr>
            <a:r>
              <a:rPr lang="fr-FR" sz="1400" b="1" dirty="0"/>
              <a:t>Prévision des séquences sèches de début et de fin de saison des pluies</a:t>
            </a:r>
            <a:endParaRPr lang="fr-FR" sz="1400" b="1" dirty="0"/>
          </a:p>
        </p:txBody>
      </p:sp>
      <p:sp>
        <p:nvSpPr>
          <p:cNvPr id="31" name="Rectangle 30"/>
          <p:cNvSpPr/>
          <p:nvPr/>
        </p:nvSpPr>
        <p:spPr>
          <a:xfrm>
            <a:off x="3298942" y="9451292"/>
            <a:ext cx="37417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2</a:t>
            </a:r>
            <a:endParaRPr lang="fr-FR" sz="1200" dirty="0"/>
          </a:p>
        </p:txBody>
      </p:sp>
      <p:sp>
        <p:nvSpPr>
          <p:cNvPr id="16" name="ZoneTexte 15"/>
          <p:cNvSpPr txBox="1"/>
          <p:nvPr/>
        </p:nvSpPr>
        <p:spPr>
          <a:xfrm>
            <a:off x="3428238" y="2726981"/>
            <a:ext cx="3193815" cy="430887"/>
          </a:xfrm>
          <a:prstGeom prst="rect">
            <a:avLst/>
          </a:prstGeom>
          <a:noFill/>
        </p:spPr>
        <p:txBody>
          <a:bodyPr wrap="square" rtlCol="0">
            <a:spAutoFit/>
          </a:bodyPr>
          <a:lstStyle/>
          <a:p>
            <a:r>
              <a:rPr lang="fr-FR" sz="1050" b="1" u="sng" dirty="0"/>
              <a:t>Figure 4 </a:t>
            </a:r>
            <a:r>
              <a:rPr lang="fr-FR" sz="1050" b="1" i="1" u="sng" dirty="0"/>
              <a:t>: </a:t>
            </a:r>
            <a:r>
              <a:rPr lang="fr-FR" sz="1050" i="1" dirty="0"/>
              <a:t>prévision des dates  de fin de la saison pluvieuse pour la campagne 2024.</a:t>
            </a:r>
            <a:endParaRPr lang="fr-FR" sz="1050" i="1" dirty="0"/>
          </a:p>
        </p:txBody>
      </p:sp>
      <p:grpSp>
        <p:nvGrpSpPr>
          <p:cNvPr id="3" name="Groupe 2"/>
          <p:cNvGrpSpPr/>
          <p:nvPr/>
        </p:nvGrpSpPr>
        <p:grpSpPr>
          <a:xfrm>
            <a:off x="328646" y="8544316"/>
            <a:ext cx="6314761" cy="435879"/>
            <a:chOff x="334461" y="8854205"/>
            <a:chExt cx="6314761" cy="435879"/>
          </a:xfrm>
        </p:grpSpPr>
        <p:sp>
          <p:nvSpPr>
            <p:cNvPr id="30" name="ZoneTexte 29"/>
            <p:cNvSpPr txBox="1"/>
            <p:nvPr/>
          </p:nvSpPr>
          <p:spPr>
            <a:xfrm>
              <a:off x="334461" y="8859197"/>
              <a:ext cx="3085983" cy="430887"/>
            </a:xfrm>
            <a:prstGeom prst="rect">
              <a:avLst/>
            </a:prstGeom>
            <a:noFill/>
          </p:spPr>
          <p:txBody>
            <a:bodyPr wrap="square" rtlCol="0">
              <a:spAutoFit/>
            </a:bodyPr>
            <a:lstStyle/>
            <a:p>
              <a:r>
                <a:rPr lang="fr-FR" sz="1100" b="1" u="sng" dirty="0"/>
                <a:t>Figure 5 </a:t>
              </a:r>
              <a:r>
                <a:rPr lang="fr-FR" sz="1100" b="1" i="1" u="sng" dirty="0"/>
                <a:t>:</a:t>
              </a:r>
              <a:r>
                <a:rPr lang="fr-FR" sz="1100" i="1" dirty="0"/>
                <a:t> prévision de la durée des séquences sèches en début de saison pluvieuse 2024.</a:t>
              </a:r>
              <a:endParaRPr lang="fr-FR" sz="1050" i="1" dirty="0"/>
            </a:p>
          </p:txBody>
        </p:sp>
        <p:sp>
          <p:nvSpPr>
            <p:cNvPr id="17" name="ZoneTexte 16"/>
            <p:cNvSpPr txBox="1"/>
            <p:nvPr/>
          </p:nvSpPr>
          <p:spPr>
            <a:xfrm>
              <a:off x="3420444" y="8854205"/>
              <a:ext cx="3228778" cy="430887"/>
            </a:xfrm>
            <a:prstGeom prst="rect">
              <a:avLst/>
            </a:prstGeom>
            <a:noFill/>
          </p:spPr>
          <p:txBody>
            <a:bodyPr wrap="square" rtlCol="0">
              <a:spAutoFit/>
            </a:bodyPr>
            <a:lstStyle/>
            <a:p>
              <a:r>
                <a:rPr lang="fr-FR" sz="1100" b="1" u="sng" dirty="0"/>
                <a:t>Figure 6 </a:t>
              </a:r>
              <a:r>
                <a:rPr lang="fr-FR" sz="1100" b="1" i="1" u="sng" dirty="0"/>
                <a:t>: </a:t>
              </a:r>
              <a:r>
                <a:rPr lang="fr-FR" sz="1100" i="1" dirty="0"/>
                <a:t> prévision de la durée des  séquences sèches en fin de saison pluvieuse 2024.</a:t>
              </a:r>
              <a:endParaRPr lang="fr-FR" sz="1050" i="1" dirty="0"/>
            </a:p>
          </p:txBody>
        </p:sp>
      </p:grpSp>
      <p:grpSp>
        <p:nvGrpSpPr>
          <p:cNvPr id="15" name="Groupe 14"/>
          <p:cNvGrpSpPr/>
          <p:nvPr/>
        </p:nvGrpSpPr>
        <p:grpSpPr>
          <a:xfrm>
            <a:off x="99628" y="6141955"/>
            <a:ext cx="6631804" cy="2353707"/>
            <a:chOff x="99628" y="6141955"/>
            <a:chExt cx="6631804" cy="2353707"/>
          </a:xfrm>
        </p:grpSpPr>
        <p:pic>
          <p:nvPicPr>
            <p:cNvPr id="2" name="Imag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9628" y="6141955"/>
              <a:ext cx="3321924" cy="2348715"/>
            </a:xfrm>
            <a:prstGeom prst="rect">
              <a:avLst/>
            </a:prstGeom>
          </p:spPr>
        </p:pic>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9509" y="6146947"/>
              <a:ext cx="3321923" cy="2348715"/>
            </a:xfrm>
            <a:prstGeom prst="rect">
              <a:avLst/>
            </a:prstGeom>
          </p:spPr>
        </p:pic>
      </p:grpSp>
      <p:pic>
        <p:nvPicPr>
          <p:cNvPr id="18" name="Imag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13" y="290866"/>
            <a:ext cx="3115161" cy="2407169"/>
          </a:xfrm>
          <a:prstGeom prst="rect">
            <a:avLst/>
          </a:prstGeom>
        </p:spPr>
      </p:pic>
      <p:pic>
        <p:nvPicPr>
          <p:cNvPr id="19" name="Imag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0938" y="332297"/>
            <a:ext cx="3342470" cy="2363242"/>
          </a:xfrm>
          <a:prstGeom prst="rect">
            <a:avLst/>
          </a:prstGeom>
        </p:spPr>
      </p:pic>
      <p:sp>
        <p:nvSpPr>
          <p:cNvPr id="24" name="Ellipse 23"/>
          <p:cNvSpPr/>
          <p:nvPr/>
        </p:nvSpPr>
        <p:spPr>
          <a:xfrm>
            <a:off x="917344" y="1842981"/>
            <a:ext cx="294767" cy="27351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t>1</a:t>
            </a:r>
            <a:endParaRPr lang="fr-FR" sz="2000" b="1" dirty="0"/>
          </a:p>
        </p:txBody>
      </p:sp>
      <p:sp>
        <p:nvSpPr>
          <p:cNvPr id="25" name="Ellipse 24"/>
          <p:cNvSpPr/>
          <p:nvPr/>
        </p:nvSpPr>
        <p:spPr>
          <a:xfrm>
            <a:off x="1737493" y="1148750"/>
            <a:ext cx="294767" cy="27351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t>2</a:t>
            </a:r>
            <a:endParaRPr lang="fr-FR" sz="2000" b="1" dirty="0"/>
          </a:p>
        </p:txBody>
      </p:sp>
      <p:sp>
        <p:nvSpPr>
          <p:cNvPr id="26" name="Ellipse 25"/>
          <p:cNvSpPr/>
          <p:nvPr/>
        </p:nvSpPr>
        <p:spPr>
          <a:xfrm>
            <a:off x="1657748" y="677653"/>
            <a:ext cx="294767" cy="27351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t>2</a:t>
            </a:r>
            <a:endParaRPr lang="fr-FR" sz="2000" b="1" dirty="0"/>
          </a:p>
        </p:txBody>
      </p:sp>
      <p:sp>
        <p:nvSpPr>
          <p:cNvPr id="27" name="Ellipse 26"/>
          <p:cNvSpPr/>
          <p:nvPr/>
        </p:nvSpPr>
        <p:spPr>
          <a:xfrm>
            <a:off x="494423" y="7533167"/>
            <a:ext cx="287070" cy="25745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t>1</a:t>
            </a:r>
            <a:endParaRPr lang="fr-FR" sz="2000" b="1" dirty="0"/>
          </a:p>
        </p:txBody>
      </p:sp>
      <p:sp>
        <p:nvSpPr>
          <p:cNvPr id="28" name="Ellipse 27"/>
          <p:cNvSpPr/>
          <p:nvPr/>
        </p:nvSpPr>
        <p:spPr>
          <a:xfrm>
            <a:off x="1745190" y="7015096"/>
            <a:ext cx="287070" cy="25745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t>2</a:t>
            </a:r>
            <a:endParaRPr lang="fr-FR" sz="20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116459" y="682790"/>
            <a:ext cx="6505321" cy="1725729"/>
          </a:xfrm>
          <a:prstGeom prst="rect">
            <a:avLst/>
          </a:prstGeom>
          <a:noFill/>
        </p:spPr>
        <p:txBody>
          <a:bodyPr wrap="square" rtlCol="0">
            <a:spAutoFit/>
          </a:bodyPr>
          <a:lstStyle/>
          <a:p>
            <a:pPr algn="just">
              <a:lnSpc>
                <a:spcPct val="150000"/>
              </a:lnSpc>
            </a:pPr>
            <a:r>
              <a:rPr lang="fr-FR" sz="1200" dirty="0"/>
              <a:t>Les prévisions saisonnières sur la situation hydrologique des principaux bassins fluviaux au Burkina Faso se présentent comme suit :</a:t>
            </a:r>
            <a:endParaRPr lang="en-US" sz="1200" dirty="0"/>
          </a:p>
          <a:p>
            <a:pPr marL="171450" lvl="0" indent="-171450" algn="just">
              <a:lnSpc>
                <a:spcPct val="150000"/>
              </a:lnSpc>
              <a:buFont typeface="Wingdings" panose="05000000000000000000" pitchFamily="2" charset="2"/>
              <a:buChar char="§"/>
            </a:pPr>
            <a:r>
              <a:rPr lang="fr-FR" sz="1200" dirty="0"/>
              <a:t>des écoulements supérieurs à équivalents aux moyennes de la période de référence (1991-2020)  sont attendus pour le bassin du </a:t>
            </a:r>
            <a:r>
              <a:rPr lang="fr-FR" sz="1200" dirty="0" err="1"/>
              <a:t>Nakambé</a:t>
            </a:r>
            <a:r>
              <a:rPr lang="fr-FR" sz="1200" dirty="0"/>
              <a:t>, de la </a:t>
            </a:r>
            <a:r>
              <a:rPr lang="fr-FR" sz="1200" dirty="0" err="1"/>
              <a:t>Pendjari</a:t>
            </a:r>
            <a:r>
              <a:rPr lang="fr-FR" sz="1200" dirty="0"/>
              <a:t> et du Mouhoun (</a:t>
            </a:r>
            <a:r>
              <a:rPr lang="fr-FR" sz="1200" b="1" dirty="0"/>
              <a:t>figure 7, zone 1</a:t>
            </a:r>
            <a:r>
              <a:rPr lang="fr-FR" sz="1200" dirty="0"/>
              <a:t>);</a:t>
            </a:r>
            <a:endParaRPr lang="en-US" sz="1200" dirty="0"/>
          </a:p>
          <a:p>
            <a:pPr marL="171450" lvl="0" indent="-171450" algn="just">
              <a:lnSpc>
                <a:spcPct val="150000"/>
              </a:lnSpc>
              <a:buFont typeface="Wingdings" panose="05000000000000000000" pitchFamily="2" charset="2"/>
              <a:buChar char="§"/>
            </a:pPr>
            <a:r>
              <a:rPr lang="fr-FR" sz="1200" dirty="0"/>
              <a:t>des écoulements supérieurs aux moyennes de la période de référence (1991-2020) pourraient concerner le bassin du Niger et de la Comoé (</a:t>
            </a:r>
            <a:r>
              <a:rPr lang="fr-FR" sz="1200" b="1" dirty="0"/>
              <a:t>figure 7, zone 2</a:t>
            </a:r>
            <a:r>
              <a:rPr lang="fr-FR" sz="1200" dirty="0"/>
              <a:t>).</a:t>
            </a:r>
            <a:endParaRPr lang="fr-FR" sz="1200" dirty="0"/>
          </a:p>
        </p:txBody>
      </p:sp>
      <p:sp>
        <p:nvSpPr>
          <p:cNvPr id="14" name="ZoneTexte 13"/>
          <p:cNvSpPr txBox="1"/>
          <p:nvPr/>
        </p:nvSpPr>
        <p:spPr>
          <a:xfrm>
            <a:off x="373461" y="283573"/>
            <a:ext cx="5850961" cy="307777"/>
          </a:xfrm>
          <a:prstGeom prst="rect">
            <a:avLst/>
          </a:prstGeom>
          <a:noFill/>
        </p:spPr>
        <p:txBody>
          <a:bodyPr wrap="none" rtlCol="0">
            <a:spAutoFit/>
          </a:bodyPr>
          <a:lstStyle/>
          <a:p>
            <a:r>
              <a:rPr lang="fr-FR" sz="1400" b="1" dirty="0"/>
              <a:t>IV.       Prévision des écoulements sur les principaux bassins hydrographiques</a:t>
            </a:r>
            <a:endParaRPr lang="fr-FR" sz="1400" b="1" dirty="0"/>
          </a:p>
        </p:txBody>
      </p:sp>
      <p:sp>
        <p:nvSpPr>
          <p:cNvPr id="31" name="Rectangle 30"/>
          <p:cNvSpPr/>
          <p:nvPr/>
        </p:nvSpPr>
        <p:spPr>
          <a:xfrm>
            <a:off x="3298942" y="9451292"/>
            <a:ext cx="37417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3</a:t>
            </a:r>
            <a:endParaRPr lang="fr-FR" sz="1200" dirty="0"/>
          </a:p>
        </p:txBody>
      </p:sp>
      <p:sp>
        <p:nvSpPr>
          <p:cNvPr id="30" name="ZoneTexte 29"/>
          <p:cNvSpPr txBox="1"/>
          <p:nvPr/>
        </p:nvSpPr>
        <p:spPr>
          <a:xfrm>
            <a:off x="1044712" y="5815602"/>
            <a:ext cx="4768575" cy="261610"/>
          </a:xfrm>
          <a:prstGeom prst="rect">
            <a:avLst/>
          </a:prstGeom>
          <a:noFill/>
        </p:spPr>
        <p:txBody>
          <a:bodyPr wrap="square" rtlCol="0">
            <a:spAutoFit/>
          </a:bodyPr>
          <a:lstStyle/>
          <a:p>
            <a:r>
              <a:rPr lang="fr-FR" sz="1100" b="1" u="sng" dirty="0"/>
              <a:t>Figure 7</a:t>
            </a:r>
            <a:r>
              <a:rPr lang="fr-FR" sz="1100" b="1" dirty="0"/>
              <a:t> </a:t>
            </a:r>
            <a:r>
              <a:rPr lang="fr-FR" sz="1100" b="1" i="1" u="sng" dirty="0"/>
              <a:t>:</a:t>
            </a:r>
            <a:r>
              <a:rPr lang="fr-FR" sz="1100" i="1" dirty="0"/>
              <a:t> prévision des écoulements des principaux bassins fluviaux saison 2024.</a:t>
            </a:r>
            <a:endParaRPr lang="fr-FR" sz="1050" i="1" dirty="0"/>
          </a:p>
        </p:txBody>
      </p:sp>
      <p:sp>
        <p:nvSpPr>
          <p:cNvPr id="18" name="Rectangle 17"/>
          <p:cNvSpPr/>
          <p:nvPr/>
        </p:nvSpPr>
        <p:spPr>
          <a:xfrm>
            <a:off x="57881" y="6606510"/>
            <a:ext cx="6624000" cy="3172279"/>
          </a:xfrm>
          <a:prstGeom prst="rect">
            <a:avLst/>
          </a:prstGeom>
        </p:spPr>
        <p:txBody>
          <a:bodyPr wrap="square">
            <a:spAutoFit/>
          </a:bodyPr>
          <a:lstStyle/>
          <a:p>
            <a:pPr marL="171450" indent="-171450" algn="just">
              <a:buFont typeface="Wingdings" panose="05000000000000000000" pitchFamily="2" charset="2"/>
              <a:buChar char="v"/>
            </a:pPr>
            <a:r>
              <a:rPr lang="fr-FR" sz="1200" b="1" dirty="0"/>
              <a:t>Au regard du risque d’inondations:</a:t>
            </a:r>
            <a:endParaRPr lang="fr-FR" sz="1200" b="1" dirty="0"/>
          </a:p>
          <a:p>
            <a:pPr algn="just">
              <a:lnSpc>
                <a:spcPct val="150000"/>
              </a:lnSpc>
              <a:defRPr/>
            </a:pPr>
            <a:r>
              <a:rPr lang="fr-FR" sz="1200" dirty="0"/>
              <a:t>Le caractère globalement pluvieux attendu sur l’ensemble du territoire et les écoulements excédentaires prévus sur l’ensemble des bassins fluviaux du pays présagent des risques d’inondations pouvant entrainer des pertes de cultures, de récoltes, de biens matériels et en vies animales et humaines dans les localités exposées. Pour y faire face, il est recommandé de:</a:t>
            </a:r>
            <a:endParaRPr lang="fr-FR" sz="1200" dirty="0"/>
          </a:p>
          <a:p>
            <a:pPr marL="171450" lvl="0" indent="-171450" algn="just">
              <a:lnSpc>
                <a:spcPct val="150000"/>
              </a:lnSpc>
              <a:spcBef>
                <a:spcPts val="0"/>
              </a:spcBef>
              <a:spcAft>
                <a:spcPts val="600"/>
              </a:spcAft>
              <a:buFont typeface="Wingdings" panose="05000000000000000000" pitchFamily="2" charset="2"/>
              <a:buChar char="§"/>
            </a:pPr>
            <a:r>
              <a:rPr lang="fr-FR" sz="1200" dirty="0">
                <a:cs typeface="Arial" panose="020B0604020202020204" pitchFamily="34" charset="0"/>
              </a:rPr>
              <a:t>renforcer la veille et les capacités d’intervention des agences en charge du suivi des inondations, de la réduction des risques de catastrophes et des aides humanitaires;</a:t>
            </a:r>
            <a:endParaRPr lang="fr-FR" sz="1200" dirty="0">
              <a:cs typeface="Arial" panose="020B0604020202020204" pitchFamily="34" charset="0"/>
            </a:endParaRPr>
          </a:p>
          <a:p>
            <a:pPr marL="171450" indent="-171450" algn="just">
              <a:lnSpc>
                <a:spcPct val="150000"/>
              </a:lnSpc>
              <a:spcBef>
                <a:spcPts val="0"/>
              </a:spcBef>
              <a:spcAft>
                <a:spcPts val="600"/>
              </a:spcAft>
              <a:buFont typeface="Wingdings" panose="05000000000000000000" pitchFamily="2" charset="2"/>
              <a:buChar char="§"/>
            </a:pPr>
            <a:r>
              <a:rPr lang="fr-FR" sz="1200" dirty="0"/>
              <a:t>suivre de près les seuils d’alerte dans les sites à haut risque d’inondation, notamment dans les zones des différents bassins fluviaux du pays;</a:t>
            </a:r>
            <a:endParaRPr lang="fr-FR" sz="1200" dirty="0"/>
          </a:p>
          <a:p>
            <a:pPr marL="171450" lvl="0" indent="-171450" algn="just">
              <a:lnSpc>
                <a:spcPct val="150000"/>
              </a:lnSpc>
              <a:spcBef>
                <a:spcPts val="0"/>
              </a:spcBef>
              <a:spcAft>
                <a:spcPts val="600"/>
              </a:spcAft>
              <a:buFont typeface="Wingdings" panose="05000000000000000000" pitchFamily="2" charset="2"/>
              <a:buChar char="§"/>
            </a:pPr>
            <a:r>
              <a:rPr lang="fr-FR" sz="1200" dirty="0">
                <a:cs typeface="Arial" panose="020B0604020202020204" pitchFamily="34" charset="0"/>
              </a:rPr>
              <a:t>renforcer les digues de protection et assurer la maintenance des barrages et des infrastructures routières;</a:t>
            </a:r>
            <a:endParaRPr lang="fr-FR" sz="1200" dirty="0">
              <a:cs typeface="Arial" panose="020B0604020202020204" pitchFamily="34" charset="0"/>
            </a:endParaRPr>
          </a:p>
        </p:txBody>
      </p:sp>
      <p:sp>
        <p:nvSpPr>
          <p:cNvPr id="6" name="Rectangle 5"/>
          <p:cNvSpPr/>
          <p:nvPr/>
        </p:nvSpPr>
        <p:spPr>
          <a:xfrm>
            <a:off x="257079" y="6131607"/>
            <a:ext cx="3944991" cy="307777"/>
          </a:xfrm>
          <a:prstGeom prst="rect">
            <a:avLst/>
          </a:prstGeom>
        </p:spPr>
        <p:txBody>
          <a:bodyPr wrap="none">
            <a:spAutoFit/>
          </a:bodyPr>
          <a:lstStyle/>
          <a:p>
            <a:pPr algn="just"/>
            <a:r>
              <a:rPr lang="fr-FR" sz="1400" b="1" dirty="0"/>
              <a:t>V.        Avis et conseils agro-hydro-météorologiques</a:t>
            </a:r>
            <a:endParaRPr lang="fr-FR" b="1" dirty="0"/>
          </a:p>
        </p:txBody>
      </p:sp>
      <p:pic>
        <p:nvPicPr>
          <p:cNvPr id="11" name="Image 10"/>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90083" y="2880771"/>
            <a:ext cx="4061998" cy="2888255"/>
          </a:xfrm>
          <a:prstGeom prst="rect">
            <a:avLst/>
          </a:prstGeom>
          <a:noFill/>
        </p:spPr>
      </p:pic>
      <p:sp>
        <p:nvSpPr>
          <p:cNvPr id="12" name="Ellipse 11"/>
          <p:cNvSpPr/>
          <p:nvPr/>
        </p:nvSpPr>
        <p:spPr>
          <a:xfrm flipH="1">
            <a:off x="2478062" y="4025533"/>
            <a:ext cx="280687" cy="30060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t>1</a:t>
            </a:r>
            <a:endParaRPr lang="fr-FR" sz="2000" b="1" dirty="0"/>
          </a:p>
        </p:txBody>
      </p:sp>
      <p:sp>
        <p:nvSpPr>
          <p:cNvPr id="15" name="Ellipse 14"/>
          <p:cNvSpPr/>
          <p:nvPr/>
        </p:nvSpPr>
        <p:spPr>
          <a:xfrm flipH="1">
            <a:off x="3497861" y="4313740"/>
            <a:ext cx="280687" cy="30060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t>1</a:t>
            </a:r>
            <a:endParaRPr lang="fr-FR" sz="2000" b="1" dirty="0"/>
          </a:p>
        </p:txBody>
      </p:sp>
      <p:sp>
        <p:nvSpPr>
          <p:cNvPr id="16" name="Ellipse 15"/>
          <p:cNvSpPr/>
          <p:nvPr/>
        </p:nvSpPr>
        <p:spPr>
          <a:xfrm flipH="1">
            <a:off x="3983601" y="3759921"/>
            <a:ext cx="280687" cy="30060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t>2</a:t>
            </a:r>
            <a:endParaRPr lang="fr-FR" sz="2000" b="1" dirty="0"/>
          </a:p>
        </p:txBody>
      </p:sp>
      <p:sp>
        <p:nvSpPr>
          <p:cNvPr id="17" name="Ellipse 16"/>
          <p:cNvSpPr/>
          <p:nvPr/>
        </p:nvSpPr>
        <p:spPr>
          <a:xfrm flipH="1">
            <a:off x="1475433" y="4449724"/>
            <a:ext cx="280687" cy="30060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t>2</a:t>
            </a:r>
            <a:endParaRPr lang="fr-FR" sz="2000" b="1" dirty="0"/>
          </a:p>
        </p:txBody>
      </p:sp>
      <p:sp>
        <p:nvSpPr>
          <p:cNvPr id="19" name="Ellipse 18"/>
          <p:cNvSpPr/>
          <p:nvPr/>
        </p:nvSpPr>
        <p:spPr>
          <a:xfrm flipH="1">
            <a:off x="1680707" y="5137806"/>
            <a:ext cx="280687" cy="300605"/>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000" b="1" dirty="0"/>
              <a:t>2</a:t>
            </a:r>
            <a:endParaRPr lang="fr-FR"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620" y="5329497"/>
            <a:ext cx="6531640" cy="3387722"/>
          </a:xfrm>
          <a:prstGeom prst="rect">
            <a:avLst/>
          </a:prstGeom>
        </p:spPr>
        <p:txBody>
          <a:bodyPr wrap="square">
            <a:spAutoFit/>
          </a:bodyPr>
          <a:lstStyle/>
          <a:p>
            <a:pPr marL="171450" indent="-171450" algn="just">
              <a:lnSpc>
                <a:spcPct val="150000"/>
              </a:lnSpc>
              <a:buFont typeface="Wingdings" panose="05000000000000000000" pitchFamily="2" charset="2"/>
              <a:buChar char="v"/>
            </a:pPr>
            <a:r>
              <a:rPr lang="fr-FR" sz="1200" b="1" dirty="0"/>
              <a:t>Au regard du risque de sécheresse:</a:t>
            </a:r>
            <a:endParaRPr lang="fr-FR" sz="1200" b="1" dirty="0"/>
          </a:p>
          <a:p>
            <a:pPr algn="just">
              <a:lnSpc>
                <a:spcPct val="150000"/>
              </a:lnSpc>
            </a:pPr>
            <a:r>
              <a:rPr lang="fr-FR" sz="1200" dirty="0"/>
              <a:t>Dans les zones du pays où il est prévu des séquences sèches relativement longues pouvant entrainer des déficits hydriques, il y a un fort risque que la croissance des cultures et des plantes fourragères soit affectée. Pour y faire face, il est recommandé: </a:t>
            </a:r>
            <a:endParaRPr lang="fr-FR" sz="1200" dirty="0"/>
          </a:p>
          <a:p>
            <a:pPr marL="171450" indent="-171450" algn="just">
              <a:lnSpc>
                <a:spcPct val="150000"/>
              </a:lnSpc>
              <a:buFont typeface="Wingdings" panose="05000000000000000000" pitchFamily="2" charset="2"/>
              <a:buChar char="§"/>
            </a:pPr>
            <a:r>
              <a:rPr lang="fr-FR" sz="1200" dirty="0"/>
              <a:t>prendre en compte les critères et les dates prévisionnelles de semis afin d’éviter les </a:t>
            </a:r>
            <a:r>
              <a:rPr lang="fr-FR" sz="1200" dirty="0" err="1"/>
              <a:t>resemis</a:t>
            </a:r>
            <a:r>
              <a:rPr lang="fr-FR" sz="1200" dirty="0"/>
              <a:t>;</a:t>
            </a:r>
            <a:endParaRPr lang="fr-FR" sz="1200" dirty="0"/>
          </a:p>
          <a:p>
            <a:pPr marL="171450" indent="-171450" algn="just">
              <a:lnSpc>
                <a:spcPct val="150000"/>
              </a:lnSpc>
              <a:buFont typeface="Wingdings" panose="05000000000000000000" pitchFamily="2" charset="2"/>
              <a:buChar char="§"/>
            </a:pPr>
            <a:r>
              <a:rPr lang="fr-FR" sz="1200" dirty="0"/>
              <a:t>choisir les espèces et variétés tolérantes au déficit hydrique, dans les zones exposées;</a:t>
            </a:r>
            <a:endParaRPr lang="fr-FR" sz="1200" dirty="0"/>
          </a:p>
          <a:p>
            <a:pPr marL="171450" indent="-171450" algn="just">
              <a:lnSpc>
                <a:spcPct val="150000"/>
              </a:lnSpc>
              <a:buFont typeface="Wingdings" panose="05000000000000000000" pitchFamily="2" charset="2"/>
              <a:buChar char="§"/>
            </a:pPr>
            <a:r>
              <a:rPr lang="fr-FR" sz="1200" dirty="0"/>
              <a:t>adopter des techniques culturales de conservation des eaux et des sols;</a:t>
            </a:r>
            <a:endParaRPr lang="fr-FR" sz="1200" dirty="0"/>
          </a:p>
          <a:p>
            <a:pPr marL="171450" indent="-171450" algn="just">
              <a:lnSpc>
                <a:spcPct val="150000"/>
              </a:lnSpc>
              <a:buFont typeface="Wingdings" panose="05000000000000000000" pitchFamily="2" charset="2"/>
              <a:buChar char="§"/>
            </a:pPr>
            <a:r>
              <a:rPr lang="fr-FR" sz="1200" dirty="0"/>
              <a:t>diversifier les pratiques agricoles, par la promotion de l’irrigation et du maraichage;</a:t>
            </a:r>
            <a:endParaRPr lang="fr-FR" sz="1200" dirty="0"/>
          </a:p>
          <a:p>
            <a:pPr marL="171450" indent="-171450" algn="just">
              <a:lnSpc>
                <a:spcPct val="150000"/>
              </a:lnSpc>
              <a:buFont typeface="Wingdings" panose="05000000000000000000" pitchFamily="2" charset="2"/>
              <a:buChar char="§"/>
            </a:pPr>
            <a:r>
              <a:rPr lang="fr-FR" sz="1200" dirty="0"/>
              <a:t>privilégier les variétés à cycle court dans la zone sahélienne et soudano-sahélienne, et des variétés à cycle moyen dans la zone soudanienne.</a:t>
            </a:r>
            <a:endParaRPr lang="fr-FR" sz="1200" dirty="0"/>
          </a:p>
          <a:p>
            <a:pPr marL="171450" indent="-171450" algn="just">
              <a:lnSpc>
                <a:spcPct val="150000"/>
              </a:lnSpc>
              <a:buFont typeface="Wingdings" panose="05000000000000000000" pitchFamily="2" charset="2"/>
              <a:buChar char="§"/>
            </a:pPr>
            <a:endParaRPr lang="fr-FR" sz="1200" dirty="0"/>
          </a:p>
          <a:p>
            <a:pPr marL="171450" indent="-171450" algn="just">
              <a:lnSpc>
                <a:spcPct val="150000"/>
              </a:lnSpc>
              <a:buFont typeface="Wingdings" panose="05000000000000000000" pitchFamily="2" charset="2"/>
              <a:buChar char="§"/>
            </a:pPr>
            <a:endParaRPr lang="fr-FR" sz="1200" dirty="0"/>
          </a:p>
        </p:txBody>
      </p:sp>
      <p:sp>
        <p:nvSpPr>
          <p:cNvPr id="5" name="Rectangle 4"/>
          <p:cNvSpPr/>
          <p:nvPr/>
        </p:nvSpPr>
        <p:spPr>
          <a:xfrm>
            <a:off x="120619" y="2110663"/>
            <a:ext cx="6409417" cy="3139321"/>
          </a:xfrm>
          <a:prstGeom prst="rect">
            <a:avLst/>
          </a:prstGeom>
        </p:spPr>
        <p:txBody>
          <a:bodyPr wrap="square">
            <a:spAutoFit/>
          </a:bodyPr>
          <a:lstStyle/>
          <a:p>
            <a:pPr marL="171450" indent="-171450">
              <a:lnSpc>
                <a:spcPct val="150000"/>
              </a:lnSpc>
              <a:buFont typeface="Wingdings" panose="05000000000000000000" pitchFamily="2" charset="2"/>
              <a:buChar char="v"/>
            </a:pPr>
            <a:r>
              <a:rPr lang="fr-FR" sz="1200" b="1" dirty="0"/>
              <a:t>Au regard du risque de maladies:</a:t>
            </a:r>
            <a:endParaRPr lang="fr-FR" sz="1200" b="1" dirty="0"/>
          </a:p>
          <a:p>
            <a:pPr algn="just">
              <a:lnSpc>
                <a:spcPct val="150000"/>
              </a:lnSpc>
            </a:pPr>
            <a:r>
              <a:rPr lang="fr-FR" sz="1200" dirty="0"/>
              <a:t>Les zones humides et celles inondées peuvent être favorables au développement des germes de maladies (le cholera, la malaria, la dengue et la bilharziose, etc.). </a:t>
            </a:r>
            <a:endParaRPr lang="fr-FR" sz="1200" dirty="0"/>
          </a:p>
          <a:p>
            <a:pPr algn="just">
              <a:lnSpc>
                <a:spcPct val="150000"/>
              </a:lnSpc>
            </a:pPr>
            <a:r>
              <a:rPr lang="fr-FR" sz="1200" dirty="0"/>
              <a:t>De même les séquences sèches moyennes attendues sur le pays, pourraient occasionner une persistance de hautes températures favorables à la prolifération des germes et ennemies de cultures. A cet effet, il est recommandé de: </a:t>
            </a:r>
            <a:endParaRPr lang="fr-FR" sz="1200" dirty="0"/>
          </a:p>
          <a:p>
            <a:pPr marL="171450" indent="-171450" algn="just">
              <a:lnSpc>
                <a:spcPct val="150000"/>
              </a:lnSpc>
              <a:buFont typeface="Wingdings" panose="05000000000000000000" pitchFamily="2" charset="2"/>
              <a:buChar char="§"/>
            </a:pPr>
            <a:r>
              <a:rPr lang="fr-FR" sz="1200" dirty="0"/>
              <a:t>disponibiliser les stocks de moustiquaires, d’antipaludéens, des produits de traitement de l’eau;</a:t>
            </a:r>
            <a:endParaRPr lang="fr-FR" sz="1200" dirty="0"/>
          </a:p>
          <a:p>
            <a:pPr marL="171450" indent="-171450" algn="just">
              <a:lnSpc>
                <a:spcPct val="150000"/>
              </a:lnSpc>
              <a:buFont typeface="Wingdings" panose="05000000000000000000" pitchFamily="2" charset="2"/>
              <a:buChar char="§"/>
            </a:pPr>
            <a:r>
              <a:rPr lang="fr-FR" sz="1200" dirty="0"/>
              <a:t>sensibiliser et diffuser des informations d’alertes sur les maladies à germes climato-sensibles;</a:t>
            </a:r>
            <a:endParaRPr lang="fr-FR" sz="1200" dirty="0"/>
          </a:p>
          <a:p>
            <a:pPr marL="171450" indent="-171450" algn="just">
              <a:lnSpc>
                <a:spcPct val="150000"/>
              </a:lnSpc>
              <a:buFont typeface="Wingdings" panose="05000000000000000000" pitchFamily="2" charset="2"/>
              <a:buChar char="§"/>
            </a:pPr>
            <a:r>
              <a:rPr lang="fr-FR" sz="1200" dirty="0"/>
              <a:t>prévenir les maladies en vaccinant les populations et les animaux; </a:t>
            </a:r>
            <a:endParaRPr lang="fr-FR" sz="1200" dirty="0"/>
          </a:p>
          <a:p>
            <a:pPr marL="171450" indent="-171450" algn="just">
              <a:lnSpc>
                <a:spcPct val="150000"/>
              </a:lnSpc>
              <a:buFont typeface="Wingdings" panose="05000000000000000000" pitchFamily="2" charset="2"/>
              <a:buChar char="§"/>
            </a:pPr>
            <a:r>
              <a:rPr lang="fr-FR" sz="1200" dirty="0"/>
              <a:t>renforcer la vigilance contre les maladies et les ravageurs des cultures ( Chenille légionnaire et autres insectes nuisibles).</a:t>
            </a:r>
            <a:endParaRPr lang="fr-FR" sz="1200" dirty="0"/>
          </a:p>
        </p:txBody>
      </p:sp>
      <p:sp>
        <p:nvSpPr>
          <p:cNvPr id="9" name="Rectangle 8"/>
          <p:cNvSpPr/>
          <p:nvPr/>
        </p:nvSpPr>
        <p:spPr>
          <a:xfrm>
            <a:off x="3138242" y="9601200"/>
            <a:ext cx="374170" cy="304800"/>
          </a:xfrm>
          <a:prstGeom prst="rect">
            <a:avLst/>
          </a:prstGeom>
          <a:solidFill>
            <a:srgbClr val="00CC99"/>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4</a:t>
            </a:r>
            <a:endParaRPr lang="fr-FR" sz="1200" dirty="0"/>
          </a:p>
        </p:txBody>
      </p:sp>
      <p:sp>
        <p:nvSpPr>
          <p:cNvPr id="10" name="ZoneTexte 9"/>
          <p:cNvSpPr txBox="1"/>
          <p:nvPr/>
        </p:nvSpPr>
        <p:spPr>
          <a:xfrm>
            <a:off x="465838" y="8215435"/>
            <a:ext cx="5991191" cy="1473282"/>
          </a:xfrm>
          <a:prstGeom prst="rect">
            <a:avLst/>
          </a:prstGeom>
          <a:noFill/>
        </p:spPr>
        <p:txBody>
          <a:bodyPr wrap="square" rtlCol="0">
            <a:spAutoFit/>
          </a:bodyPr>
          <a:lstStyle/>
          <a:p>
            <a:pPr algn="just">
              <a:lnSpc>
                <a:spcPct val="150000"/>
              </a:lnSpc>
            </a:pPr>
            <a:r>
              <a:rPr lang="fr-FR" sz="1200" dirty="0"/>
              <a:t>Ce bulletin a été élaboré pour les périodes juin-juillet-août et juillet-août-septembre 2023. Le prochain bulletin de mise à jour est prévu en juin 2024. </a:t>
            </a:r>
            <a:endParaRPr lang="fr-FR" sz="1200" dirty="0"/>
          </a:p>
          <a:p>
            <a:pPr algn="just">
              <a:lnSpc>
                <a:spcPct val="150000"/>
              </a:lnSpc>
            </a:pPr>
            <a:r>
              <a:rPr lang="fr-FR" sz="1200" dirty="0"/>
              <a:t>Pour de plus amples informations, bien vouloir prendre attache avec la direction générale (+226 25 35 60 39)  ou visitez notre site web : </a:t>
            </a:r>
            <a:r>
              <a:rPr lang="fr-FR" sz="1200" dirty="0">
                <a:hlinkClick r:id="rId1"/>
              </a:rPr>
              <a:t>www.meteoburkina.bf</a:t>
            </a:r>
            <a:r>
              <a:rPr lang="fr-FR" sz="1200" dirty="0"/>
              <a:t> ou notre page Facebook : </a:t>
            </a:r>
            <a:r>
              <a:rPr lang="fr-FR" sz="1200" dirty="0">
                <a:hlinkClick r:id="rId2"/>
              </a:rPr>
              <a:t>www.facebook.com/meteoburkina</a:t>
            </a:r>
            <a:r>
              <a:rPr lang="fr-FR" sz="1200" dirty="0"/>
              <a:t> . </a:t>
            </a:r>
            <a:endParaRPr lang="fr-FR" sz="1200" dirty="0"/>
          </a:p>
        </p:txBody>
      </p:sp>
      <p:sp>
        <p:nvSpPr>
          <p:cNvPr id="12" name="Demi-cadre 11"/>
          <p:cNvSpPr/>
          <p:nvPr/>
        </p:nvSpPr>
        <p:spPr>
          <a:xfrm flipH="1" flipV="1">
            <a:off x="6381009" y="8207431"/>
            <a:ext cx="121481" cy="1393769"/>
          </a:xfrm>
          <a:prstGeom prst="halfFram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Demi-cadre 12"/>
          <p:cNvSpPr/>
          <p:nvPr/>
        </p:nvSpPr>
        <p:spPr>
          <a:xfrm>
            <a:off x="384946" y="8215435"/>
            <a:ext cx="102230" cy="1393769"/>
          </a:xfrm>
          <a:prstGeom prst="halfFram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 name="Rectangle 2"/>
          <p:cNvSpPr/>
          <p:nvPr/>
        </p:nvSpPr>
        <p:spPr>
          <a:xfrm>
            <a:off x="0" y="94671"/>
            <a:ext cx="6858000" cy="2002728"/>
          </a:xfrm>
          <a:prstGeom prst="rect">
            <a:avLst/>
          </a:prstGeom>
        </p:spPr>
        <p:txBody>
          <a:bodyPr wrap="square">
            <a:spAutoFit/>
          </a:bodyPr>
          <a:lstStyle/>
          <a:p>
            <a:pPr marL="171450" indent="-171450" algn="just">
              <a:lnSpc>
                <a:spcPct val="150000"/>
              </a:lnSpc>
              <a:buFont typeface="Wingdings" panose="05000000000000000000" pitchFamily="2" charset="2"/>
              <a:buChar char="§"/>
            </a:pPr>
            <a:r>
              <a:rPr lang="fr-FR" sz="1200" dirty="0"/>
              <a:t>Renforcer les digues de protection et assurer la maintenance des barrages et des infrastructures routières;</a:t>
            </a:r>
            <a:endParaRPr lang="fr-FR" sz="1200" dirty="0"/>
          </a:p>
          <a:p>
            <a:pPr marL="171450" indent="-171450" algn="just">
              <a:lnSpc>
                <a:spcPct val="150000"/>
              </a:lnSpc>
              <a:buFont typeface="Wingdings" panose="05000000000000000000" pitchFamily="2" charset="2"/>
              <a:buChar char="§"/>
            </a:pPr>
            <a:r>
              <a:rPr lang="fr-FR" sz="1200" dirty="0"/>
              <a:t>sensibiliser les populations des zones exposées aux risques d’inondation;</a:t>
            </a:r>
            <a:endParaRPr lang="fr-FR" sz="1200" dirty="0"/>
          </a:p>
          <a:p>
            <a:pPr marL="171450" indent="-171450" algn="just">
              <a:lnSpc>
                <a:spcPct val="150000"/>
              </a:lnSpc>
              <a:buFont typeface="Wingdings" panose="05000000000000000000" pitchFamily="2" charset="2"/>
              <a:buChar char="§"/>
            </a:pPr>
            <a:r>
              <a:rPr lang="fr-FR" sz="1200" dirty="0"/>
              <a:t>cultiver des spéculations adaptées à la persistance des situations d’excès d’eau dans le sol; </a:t>
            </a:r>
            <a:endParaRPr lang="fr-FR" sz="1200" dirty="0"/>
          </a:p>
          <a:p>
            <a:pPr marL="171450" indent="-171450" algn="just">
              <a:lnSpc>
                <a:spcPct val="150000"/>
              </a:lnSpc>
              <a:buFont typeface="Wingdings" panose="05000000000000000000" pitchFamily="2" charset="2"/>
              <a:buChar char="§"/>
            </a:pPr>
            <a:r>
              <a:rPr lang="fr-FR" sz="1200" dirty="0"/>
              <a:t>mettre à contribution la police de l’eau pour le respect des bandes de servitude des cours et plans d’eau;</a:t>
            </a:r>
            <a:endParaRPr lang="fr-FR" sz="1200" dirty="0"/>
          </a:p>
          <a:p>
            <a:pPr marL="171450" indent="-171450" algn="just">
              <a:lnSpc>
                <a:spcPct val="150000"/>
              </a:lnSpc>
              <a:buFont typeface="Wingdings" panose="05000000000000000000" pitchFamily="2" charset="2"/>
              <a:buChar char="§"/>
            </a:pPr>
            <a:r>
              <a:rPr lang="fr-FR" sz="1200" dirty="0"/>
              <a:t>éviter et déconseiller l’occupation  des zones inondables par les habitations, les animaux et les cultures;</a:t>
            </a:r>
            <a:endParaRPr lang="fr-FR" sz="1200" dirty="0"/>
          </a:p>
          <a:p>
            <a:pPr marL="171450" indent="-171450" algn="just">
              <a:lnSpc>
                <a:spcPct val="150000"/>
              </a:lnSpc>
              <a:buFont typeface="Wingdings" panose="05000000000000000000" pitchFamily="2" charset="2"/>
              <a:buChar char="§"/>
            </a:pPr>
            <a:r>
              <a:rPr lang="fr-FR" sz="1200" dirty="0"/>
              <a:t>curer les caniveaux pour faciliter l’évacuation des eaux de pluies;</a:t>
            </a:r>
            <a:endParaRPr lang="fr-FR" sz="1200" dirty="0"/>
          </a:p>
        </p:txBody>
      </p:sp>
    </p:spTree>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6579</Words>
  <Application>WPS Presentation</Application>
  <PresentationFormat>Format A4 (210 x 297 mm)</PresentationFormat>
  <Paragraphs>114</Paragraphs>
  <Slides>4</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vt:i4>
      </vt:variant>
    </vt:vector>
  </HeadingPairs>
  <TitlesOfParts>
    <vt:vector size="12" baseType="lpstr">
      <vt:lpstr>Arial</vt:lpstr>
      <vt:lpstr>SimSun</vt:lpstr>
      <vt:lpstr>Wingdings</vt:lpstr>
      <vt:lpstr>Calibri</vt:lpstr>
      <vt:lpstr>Microsoft YaHei</vt:lpstr>
      <vt:lpstr>Arial Unicode MS</vt:lpstr>
      <vt:lpstr>Calibri Light</vt:lpstr>
      <vt:lpstr>Thème Office</vt:lpstr>
      <vt:lpstr>PowerPoint 演示文稿</vt:lpstr>
      <vt:lpstr>PowerPoint 演示文稿</vt:lpstr>
      <vt:lpstr>PowerPoint 演示文稿</vt:lpstr>
      <vt:lpstr>PowerPoint 演示文稿</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Blandine</dc:creator>
  <cp:lastModifiedBy>Emmanuel Kouela</cp:lastModifiedBy>
  <cp:revision>199</cp:revision>
  <dcterms:created xsi:type="dcterms:W3CDTF">2020-04-22T00:30:00Z</dcterms:created>
  <dcterms:modified xsi:type="dcterms:W3CDTF">2024-05-21T15:33:53Z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ED415C01720B45A49368DA2B720592CD_13</vt:lpwstr>
  </property>
  <property fmtid="{D5CDD505-2E9C-101B-9397-08002B2CF9AE}" pid="3" name="KSOProductBuildVer">
    <vt:lpwstr>1036-12.2.0.16909</vt:lpwstr>
  </property>
</Properties>
</file>